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3" r:id="rId1"/>
  </p:sldMasterIdLst>
  <p:notesMasterIdLst>
    <p:notesMasterId r:id="rId18"/>
  </p:notesMasterIdLst>
  <p:handoutMasterIdLst>
    <p:handoutMasterId r:id="rId19"/>
  </p:handoutMasterIdLst>
  <p:sldIdLst>
    <p:sldId id="257" r:id="rId2"/>
    <p:sldId id="324" r:id="rId3"/>
    <p:sldId id="328" r:id="rId4"/>
    <p:sldId id="325" r:id="rId5"/>
    <p:sldId id="326" r:id="rId6"/>
    <p:sldId id="327" r:id="rId7"/>
    <p:sldId id="336" r:id="rId8"/>
    <p:sldId id="337" r:id="rId9"/>
    <p:sldId id="338" r:id="rId10"/>
    <p:sldId id="329" r:id="rId11"/>
    <p:sldId id="330" r:id="rId12"/>
    <p:sldId id="331" r:id="rId13"/>
    <p:sldId id="332" r:id="rId14"/>
    <p:sldId id="335" r:id="rId15"/>
    <p:sldId id="319" r:id="rId16"/>
    <p:sldId id="339" r:id="rId17"/>
  </p:sldIdLst>
  <p:sldSz cx="9144000" cy="6858000" type="screen4x3"/>
  <p:notesSz cx="6946900" cy="100838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A8E46B4-385F-41BD-9103-CD70CB99384B}">
          <p14:sldIdLst>
            <p14:sldId id="257"/>
          </p14:sldIdLst>
        </p14:section>
        <p14:section name="Introduction" id="{216782F7-DC34-438B-BD03-EBBE10269001}">
          <p14:sldIdLst>
            <p14:sldId id="324"/>
            <p14:sldId id="328"/>
          </p14:sldIdLst>
        </p14:section>
        <p14:section name="Application Types" id="{8FE0B4FA-FF11-436D-8DAE-DDF9264A20F5}">
          <p14:sldIdLst>
            <p14:sldId id="325"/>
            <p14:sldId id="326"/>
            <p14:sldId id="327"/>
          </p14:sldIdLst>
        </p14:section>
        <p14:section name="Transaction Processing Systems" id="{3A6CB2D0-0F74-4BEA-9E6E-179E8F52F990}">
          <p14:sldIdLst>
            <p14:sldId id="336"/>
            <p14:sldId id="337"/>
            <p14:sldId id="338"/>
          </p14:sldIdLst>
        </p14:section>
        <p14:section name="Language Processing Systems" id="{43D8AD5F-A69E-4BCC-8231-98A60AAEE556}">
          <p14:sldIdLst>
            <p14:sldId id="329"/>
            <p14:sldId id="330"/>
            <p14:sldId id="331"/>
            <p14:sldId id="332"/>
            <p14:sldId id="335"/>
          </p14:sldIdLst>
        </p14:section>
        <p14:section name="Untitled Section" id="{CB14208C-9A82-41EA-8D3E-462426136219}">
          <p14:sldIdLst>
            <p14:sldId id="319"/>
            <p14:sldId id="33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>
        <p:scale>
          <a:sx n="75" d="100"/>
          <a:sy n="75" d="100"/>
        </p:scale>
        <p:origin x="-542" y="109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5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75" tIns="48638" rIns="97275" bIns="48638" numCol="1" anchor="t" anchorCtr="0" compatLnSpc="1">
            <a:prstTxWarp prst="textNoShape">
              <a:avLst/>
            </a:prstTxWarp>
          </a:bodyPr>
          <a:lstStyle>
            <a:lvl1pPr defTabSz="972783">
              <a:defRPr sz="1300"/>
            </a:lvl1pPr>
          </a:lstStyle>
          <a:p>
            <a:r>
              <a:rPr lang="en-US" smtClean="0"/>
              <a:t>Lecture 22 - Application Architecture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35413" y="5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75" tIns="48638" rIns="97275" bIns="48638" numCol="1" anchor="t" anchorCtr="0" compatLnSpc="1">
            <a:prstTxWarp prst="textNoShape">
              <a:avLst/>
            </a:prstTxWarp>
          </a:bodyPr>
          <a:lstStyle>
            <a:lvl1pPr algn="r" defTabSz="972783">
              <a:defRPr sz="1300"/>
            </a:lvl1pPr>
          </a:lstStyle>
          <a:p>
            <a:r>
              <a:rPr lang="en-US" smtClean="0"/>
              <a:t>Saturday May 14,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7392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75" tIns="48638" rIns="97275" bIns="48638" numCol="1" anchor="b" anchorCtr="0" compatLnSpc="1">
            <a:prstTxWarp prst="textNoShape">
              <a:avLst/>
            </a:prstTxWarp>
          </a:bodyPr>
          <a:lstStyle>
            <a:lvl1pPr defTabSz="972783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35413" y="9577392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75" tIns="48638" rIns="97275" bIns="48638" numCol="1" anchor="b" anchorCtr="0" compatLnSpc="1">
            <a:prstTxWarp prst="textNoShape">
              <a:avLst/>
            </a:prstTxWarp>
          </a:bodyPr>
          <a:lstStyle>
            <a:lvl1pPr algn="r" defTabSz="972783">
              <a:defRPr sz="13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3341387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5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275" tIns="48638" rIns="97275" bIns="48638" numCol="1" anchor="t" anchorCtr="0" compatLnSpc="1">
            <a:prstTxWarp prst="textNoShape">
              <a:avLst/>
            </a:prstTxWarp>
          </a:bodyPr>
          <a:lstStyle>
            <a:lvl1pPr defTabSz="972783">
              <a:defRPr sz="1300"/>
            </a:lvl1pPr>
          </a:lstStyle>
          <a:p>
            <a:r>
              <a:rPr lang="en-US" smtClean="0"/>
              <a:t>Lecture 22 - Application Architecture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5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275" tIns="48638" rIns="97275" bIns="48638" numCol="1" anchor="t" anchorCtr="0" compatLnSpc="1">
            <a:prstTxWarp prst="textNoShape">
              <a:avLst/>
            </a:prstTxWarp>
          </a:bodyPr>
          <a:lstStyle>
            <a:lvl1pPr algn="r" defTabSz="972783">
              <a:defRPr sz="1300"/>
            </a:lvl1pPr>
          </a:lstStyle>
          <a:p>
            <a:r>
              <a:rPr lang="en-US" smtClean="0"/>
              <a:t>Saturday May 14,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52500" y="755650"/>
            <a:ext cx="5041900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5517" y="4789488"/>
            <a:ext cx="5095875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275" tIns="48638" rIns="97275" bIns="486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9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275" tIns="48638" rIns="97275" bIns="48638" numCol="1" anchor="b" anchorCtr="0" compatLnSpc="1">
            <a:prstTxWarp prst="textNoShape">
              <a:avLst/>
            </a:prstTxWarp>
          </a:bodyPr>
          <a:lstStyle>
            <a:lvl1pPr defTabSz="972783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9578979"/>
            <a:ext cx="3009900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275" tIns="48638" rIns="97275" bIns="48638" numCol="1" anchor="b" anchorCtr="0" compatLnSpc="1">
            <a:prstTxWarp prst="textNoShape">
              <a:avLst/>
            </a:prstTxWarp>
          </a:bodyPr>
          <a:lstStyle>
            <a:lvl1pPr algn="r" defTabSz="972783">
              <a:defRPr sz="13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561248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52500" y="755650"/>
            <a:ext cx="5041900" cy="37814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5517" y="4789488"/>
            <a:ext cx="5095875" cy="4538662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7275" tIns="48638" rIns="97275" bIns="48638"/>
          <a:lstStyle/>
          <a:p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Saturday May 14,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22 - Application Architecture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Lecture – </a:t>
            </a:r>
            <a:r>
              <a:rPr lang="en-US" dirty="0" smtClean="0"/>
              <a:t>19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Application Architectures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205: Introduction to Software Engineering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 smtClean="0"/>
              <a:t>Objectives:</a:t>
            </a:r>
          </a:p>
          <a:p>
            <a:pPr lvl="1"/>
            <a:r>
              <a:rPr lang="en-US" dirty="0" smtClean="0"/>
              <a:t>Types of applications</a:t>
            </a:r>
          </a:p>
          <a:p>
            <a:r>
              <a:rPr lang="en-US" dirty="0" smtClean="0"/>
              <a:t>Examples: </a:t>
            </a:r>
          </a:p>
          <a:p>
            <a:pPr lvl="1"/>
            <a:r>
              <a:rPr lang="en-US" sz="2000" dirty="0" smtClean="0"/>
              <a:t>Transaction </a:t>
            </a:r>
            <a:r>
              <a:rPr lang="en-US" sz="2000" dirty="0"/>
              <a:t>processing </a:t>
            </a:r>
            <a:r>
              <a:rPr lang="en-US" sz="2000" dirty="0" smtClean="0"/>
              <a:t>applications, </a:t>
            </a:r>
            <a:br>
              <a:rPr lang="en-US" sz="2000" dirty="0" smtClean="0"/>
            </a:br>
            <a:r>
              <a:rPr lang="en-US" sz="2000" dirty="0" smtClean="0"/>
              <a:t>Information </a:t>
            </a:r>
            <a:r>
              <a:rPr lang="en-US" sz="2000" dirty="0"/>
              <a:t>Systems (Data processing </a:t>
            </a:r>
            <a:r>
              <a:rPr lang="en-US" sz="2000" dirty="0" smtClean="0"/>
              <a:t>applications), Language </a:t>
            </a:r>
            <a:r>
              <a:rPr lang="en-US" sz="2000" dirty="0"/>
              <a:t>processing </a:t>
            </a:r>
            <a:r>
              <a:rPr lang="en-US" sz="2000" dirty="0" smtClean="0"/>
              <a:t>systems, Event </a:t>
            </a:r>
            <a:r>
              <a:rPr lang="en-US" sz="2000" dirty="0"/>
              <a:t>processing systems</a:t>
            </a:r>
          </a:p>
          <a:p>
            <a:endParaRPr lang="en-US" dirty="0"/>
          </a:p>
          <a:p>
            <a:endParaRPr lang="en-US" dirty="0" smtClean="0"/>
          </a:p>
        </p:txBody>
      </p:sp>
      <p:grpSp>
        <p:nvGrpSpPr>
          <p:cNvPr id="6" name="Group 5"/>
          <p:cNvGrpSpPr/>
          <p:nvPr/>
        </p:nvGrpSpPr>
        <p:grpSpPr>
          <a:xfrm>
            <a:off x="6215653" y="2819400"/>
            <a:ext cx="2657151" cy="1687992"/>
            <a:chOff x="5203651" y="328004"/>
            <a:chExt cx="3524301" cy="2238858"/>
          </a:xfrm>
        </p:grpSpPr>
        <p:sp>
          <p:nvSpPr>
            <p:cNvPr id="7" name="Horizontal Scroll 6"/>
            <p:cNvSpPr/>
            <p:nvPr/>
          </p:nvSpPr>
          <p:spPr>
            <a:xfrm>
              <a:off x="6131801" y="638502"/>
              <a:ext cx="2596151" cy="1371601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6000" dirty="0" smtClean="0"/>
                <a:t>6.4</a:t>
              </a:r>
              <a:endParaRPr lang="en-US" sz="4400" dirty="0"/>
            </a:p>
          </p:txBody>
        </p:sp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1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Language processing systems</a:t>
            </a:r>
          </a:p>
        </p:txBody>
      </p:sp>
      <p:sp>
        <p:nvSpPr>
          <p:cNvPr id="59396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sz="2600" dirty="0" smtClean="0"/>
              <a:t>Accept a natural or artificial language </a:t>
            </a:r>
            <a:br>
              <a:rPr lang="en-US" sz="2600" dirty="0" smtClean="0"/>
            </a:br>
            <a:r>
              <a:rPr lang="en-US" sz="2600" dirty="0" smtClean="0"/>
              <a:t>as input and generate some other </a:t>
            </a:r>
            <a:br>
              <a:rPr lang="en-US" sz="2600" dirty="0" smtClean="0"/>
            </a:br>
            <a:r>
              <a:rPr lang="en-US" sz="2600" dirty="0" smtClean="0"/>
              <a:t>representation of that language. </a:t>
            </a:r>
          </a:p>
          <a:p>
            <a:endParaRPr lang="en-US" sz="2600" dirty="0" smtClean="0"/>
          </a:p>
          <a:p>
            <a:r>
              <a:rPr lang="en-US" sz="2600" dirty="0" smtClean="0"/>
              <a:t>May include an interpreter to act on the instructions in the language that is being processed.</a:t>
            </a:r>
          </a:p>
          <a:p>
            <a:endParaRPr lang="en-US" sz="2600" dirty="0" smtClean="0"/>
          </a:p>
          <a:p>
            <a:r>
              <a:rPr lang="en-US" sz="2600" dirty="0" smtClean="0"/>
              <a:t>Used in situations where the easiest way to solve a problem is to describe an algorithm or describe the system data</a:t>
            </a:r>
          </a:p>
          <a:p>
            <a:pPr lvl="1"/>
            <a:r>
              <a:rPr lang="en-US" sz="2600" dirty="0" smtClean="0"/>
              <a:t>Meta-case tools process tool descriptions, method rules, etc and generate tools.</a:t>
            </a:r>
          </a:p>
        </p:txBody>
      </p:sp>
      <p:sp>
        <p:nvSpPr>
          <p:cNvPr id="593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CF45BD0-3F54-4856-AB33-1122972262DC}" type="slidenum">
              <a:rPr lang="ar-SA" smtClean="0"/>
              <a:pPr/>
              <a:t>10</a:t>
            </a:fld>
            <a:endParaRPr lang="en-US" smtClean="0"/>
          </a:p>
        </p:txBody>
      </p:sp>
      <p:grpSp>
        <p:nvGrpSpPr>
          <p:cNvPr id="8" name="Group 7"/>
          <p:cNvGrpSpPr/>
          <p:nvPr/>
        </p:nvGrpSpPr>
        <p:grpSpPr>
          <a:xfrm>
            <a:off x="6248400" y="589682"/>
            <a:ext cx="2540597" cy="1391518"/>
            <a:chOff x="5203651" y="328004"/>
            <a:chExt cx="4087653" cy="2238858"/>
          </a:xfrm>
        </p:grpSpPr>
        <p:sp>
          <p:nvSpPr>
            <p:cNvPr id="9" name="Horizontal Scroll 8"/>
            <p:cNvSpPr/>
            <p:nvPr/>
          </p:nvSpPr>
          <p:spPr>
            <a:xfrm>
              <a:off x="6131800" y="638502"/>
              <a:ext cx="3159504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4000" dirty="0" smtClean="0"/>
                <a:t>6.4.3</a:t>
              </a:r>
              <a:endParaRPr lang="en-US" sz="2800" dirty="0"/>
            </a:p>
          </p:txBody>
        </p:sp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1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" name="section5"/>
          <p:cNvSpPr/>
          <p:nvPr/>
        </p:nvSpPr>
        <p:spPr>
          <a:xfrm>
            <a:off x="4800600" y="0"/>
            <a:ext cx="236111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Language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4279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81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 language processing system</a:t>
            </a:r>
          </a:p>
        </p:txBody>
      </p:sp>
      <p:sp>
        <p:nvSpPr>
          <p:cNvPr id="604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CC4BD90-0FE1-4930-A8A0-2C99F514E6F6}" type="slidenum">
              <a:rPr lang="ar-SA" smtClean="0"/>
              <a:pPr/>
              <a:t>11</a:t>
            </a:fld>
            <a:endParaRPr lang="en-US" smtClean="0"/>
          </a:p>
        </p:txBody>
      </p:sp>
      <p:sp>
        <p:nvSpPr>
          <p:cNvPr id="52" name="Rectangle 51"/>
          <p:cNvSpPr>
            <a:spLocks/>
          </p:cNvSpPr>
          <p:nvPr/>
        </p:nvSpPr>
        <p:spPr>
          <a:xfrm>
            <a:off x="1808957" y="1428883"/>
            <a:ext cx="164592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Instructions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54" name="Straight Arrow Connector 53"/>
          <p:cNvCxnSpPr>
            <a:stCxn id="52" idx="3"/>
            <a:endCxn id="53" idx="1"/>
          </p:cNvCxnSpPr>
          <p:nvPr/>
        </p:nvCxnSpPr>
        <p:spPr>
          <a:xfrm flipV="1">
            <a:off x="3454877" y="1744690"/>
            <a:ext cx="518160" cy="4233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5" name="Rectangle 54"/>
          <p:cNvSpPr>
            <a:spLocks/>
          </p:cNvSpPr>
          <p:nvPr/>
        </p:nvSpPr>
        <p:spPr>
          <a:xfrm>
            <a:off x="6339503" y="5375475"/>
            <a:ext cx="164592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Results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56" name="Rectangle 55"/>
          <p:cNvSpPr>
            <a:spLocks/>
          </p:cNvSpPr>
          <p:nvPr/>
        </p:nvSpPr>
        <p:spPr>
          <a:xfrm>
            <a:off x="1676400" y="5379720"/>
            <a:ext cx="164592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Database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57" name="Straight Arrow Connector 56"/>
          <p:cNvCxnSpPr>
            <a:stCxn id="56" idx="3"/>
            <a:endCxn id="67" idx="1"/>
          </p:cNvCxnSpPr>
          <p:nvPr/>
        </p:nvCxnSpPr>
        <p:spPr>
          <a:xfrm flipV="1">
            <a:off x="3322320" y="5691850"/>
            <a:ext cx="640714" cy="7910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67" idx="3"/>
            <a:endCxn id="55" idx="1"/>
          </p:cNvCxnSpPr>
          <p:nvPr/>
        </p:nvCxnSpPr>
        <p:spPr>
          <a:xfrm>
            <a:off x="5608954" y="5691850"/>
            <a:ext cx="730549" cy="3665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60436" name="Group 60435"/>
          <p:cNvGrpSpPr/>
          <p:nvPr/>
        </p:nvGrpSpPr>
        <p:grpSpPr>
          <a:xfrm>
            <a:off x="3971290" y="1424650"/>
            <a:ext cx="1647667" cy="1510526"/>
            <a:chOff x="2828290" y="1295400"/>
            <a:chExt cx="1647667" cy="1510526"/>
          </a:xfrm>
        </p:grpSpPr>
        <p:sp>
          <p:nvSpPr>
            <p:cNvPr id="53" name="Rectangle 52"/>
            <p:cNvSpPr>
              <a:spLocks/>
            </p:cNvSpPr>
            <p:nvPr/>
          </p:nvSpPr>
          <p:spPr>
            <a:xfrm>
              <a:off x="2830037" y="1295400"/>
              <a:ext cx="1645920" cy="64008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</a:rPr>
                <a:t>Translator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59" name="Rectangle 58"/>
            <p:cNvSpPr>
              <a:spLocks/>
            </p:cNvSpPr>
            <p:nvPr/>
          </p:nvSpPr>
          <p:spPr>
            <a:xfrm>
              <a:off x="2828290" y="1904999"/>
              <a:ext cx="1645920" cy="900927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dirty="0" smtClean="0">
                  <a:solidFill>
                    <a:schemeClr val="tx1"/>
                  </a:solidFill>
                </a:rPr>
                <a:t>Check syntax</a:t>
              </a:r>
            </a:p>
            <a:p>
              <a:r>
                <a:rPr lang="en-US" sz="1600" dirty="0" smtClean="0">
                  <a:solidFill>
                    <a:schemeClr val="tx1"/>
                  </a:solidFill>
                </a:rPr>
                <a:t>Check semantics</a:t>
              </a:r>
            </a:p>
            <a:p>
              <a:r>
                <a:rPr lang="en-US" sz="1600" dirty="0" smtClean="0">
                  <a:solidFill>
                    <a:schemeClr val="tx1"/>
                  </a:solidFill>
                </a:rPr>
                <a:t>Generate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61" name="Rectangle 60"/>
          <p:cNvSpPr>
            <a:spLocks/>
          </p:cNvSpPr>
          <p:nvPr/>
        </p:nvSpPr>
        <p:spPr>
          <a:xfrm>
            <a:off x="3962400" y="3603970"/>
            <a:ext cx="164592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Abstract m/c instructions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62" name="Straight Arrow Connector 61"/>
          <p:cNvCxnSpPr>
            <a:stCxn id="59" idx="2"/>
            <a:endCxn id="61" idx="0"/>
          </p:cNvCxnSpPr>
          <p:nvPr/>
        </p:nvCxnSpPr>
        <p:spPr>
          <a:xfrm flipH="1">
            <a:off x="4785360" y="2935176"/>
            <a:ext cx="8890" cy="668794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grpSp>
        <p:nvGrpSpPr>
          <p:cNvPr id="65" name="Group 64"/>
          <p:cNvGrpSpPr/>
          <p:nvPr/>
        </p:nvGrpSpPr>
        <p:grpSpPr>
          <a:xfrm>
            <a:off x="3962400" y="5014396"/>
            <a:ext cx="1646554" cy="982254"/>
            <a:chOff x="2830037" y="1532346"/>
            <a:chExt cx="1646554" cy="982254"/>
          </a:xfrm>
        </p:grpSpPr>
        <p:sp>
          <p:nvSpPr>
            <p:cNvPr id="66" name="Rectangle 65"/>
            <p:cNvSpPr>
              <a:spLocks/>
            </p:cNvSpPr>
            <p:nvPr/>
          </p:nvSpPr>
          <p:spPr>
            <a:xfrm>
              <a:off x="2830037" y="1532346"/>
              <a:ext cx="1645920" cy="40313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</a:rPr>
                <a:t>Interpreter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67" name="Rectangle 66"/>
            <p:cNvSpPr>
              <a:spLocks/>
            </p:cNvSpPr>
            <p:nvPr/>
          </p:nvSpPr>
          <p:spPr>
            <a:xfrm>
              <a:off x="2830671" y="1904999"/>
              <a:ext cx="1645920" cy="60960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1600" dirty="0" smtClean="0">
                  <a:solidFill>
                    <a:schemeClr val="tx1"/>
                  </a:solidFill>
                </a:rPr>
                <a:t>Fetch</a:t>
              </a:r>
            </a:p>
            <a:p>
              <a:r>
                <a:rPr lang="en-US" sz="1600" dirty="0" smtClean="0">
                  <a:solidFill>
                    <a:schemeClr val="tx1"/>
                  </a:solidFill>
                </a:rPr>
                <a:t>Execute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cxnSp>
        <p:nvCxnSpPr>
          <p:cNvPr id="74" name="Straight Arrow Connector 73"/>
          <p:cNvCxnSpPr>
            <a:stCxn id="61" idx="2"/>
            <a:endCxn id="66" idx="0"/>
          </p:cNvCxnSpPr>
          <p:nvPr/>
        </p:nvCxnSpPr>
        <p:spPr>
          <a:xfrm>
            <a:off x="4785360" y="4244050"/>
            <a:ext cx="0" cy="770346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>
            <a:off x="2819400" y="60198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Figure 6.18</a:t>
            </a:r>
            <a:endParaRPr lang="en-US" sz="1800" dirty="0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4800600" y="0"/>
            <a:ext cx="236111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Language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4711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6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Language processing components</a:t>
            </a:r>
          </a:p>
        </p:txBody>
      </p:sp>
      <p:sp>
        <p:nvSpPr>
          <p:cNvPr id="6144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Lexical analyzer</a:t>
            </a:r>
          </a:p>
          <a:p>
            <a:endParaRPr lang="en-US" dirty="0" smtClean="0"/>
          </a:p>
          <a:p>
            <a:r>
              <a:rPr lang="en-US" dirty="0" smtClean="0"/>
              <a:t>Symbol table</a:t>
            </a:r>
          </a:p>
          <a:p>
            <a:endParaRPr lang="en-US" dirty="0" smtClean="0"/>
          </a:p>
          <a:p>
            <a:r>
              <a:rPr lang="en-US" dirty="0" smtClean="0"/>
              <a:t>Syntax analyzer</a:t>
            </a:r>
          </a:p>
          <a:p>
            <a:endParaRPr lang="en-US" dirty="0" smtClean="0"/>
          </a:p>
          <a:p>
            <a:r>
              <a:rPr lang="en-US" dirty="0" smtClean="0"/>
              <a:t>Syntax tree</a:t>
            </a:r>
          </a:p>
          <a:p>
            <a:endParaRPr lang="en-US" dirty="0" smtClean="0"/>
          </a:p>
          <a:p>
            <a:r>
              <a:rPr lang="en-US" dirty="0" smtClean="0"/>
              <a:t>Semantic analyzer</a:t>
            </a:r>
          </a:p>
          <a:p>
            <a:endParaRPr lang="en-US" dirty="0" smtClean="0"/>
          </a:p>
          <a:p>
            <a:r>
              <a:rPr lang="en-US" dirty="0" smtClean="0"/>
              <a:t>Code generator</a:t>
            </a:r>
          </a:p>
        </p:txBody>
      </p:sp>
      <p:sp>
        <p:nvSpPr>
          <p:cNvPr id="614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EA2E676B-E4FD-4990-AD27-6042AD8B6335}" type="slidenum">
              <a:rPr lang="ar-SA" smtClean="0"/>
              <a:pPr/>
              <a:t>12</a:t>
            </a:fld>
            <a:endParaRPr lang="en-US" smtClean="0"/>
          </a:p>
        </p:txBody>
      </p:sp>
      <p:sp>
        <p:nvSpPr>
          <p:cNvPr id="1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6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5"/>
          <p:cNvSpPr/>
          <p:nvPr/>
        </p:nvSpPr>
        <p:spPr>
          <a:xfrm>
            <a:off x="4800600" y="0"/>
            <a:ext cx="236111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Language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B"/>
          <p:cNvSpPr/>
          <p:nvPr/>
        </p:nvSpPr>
        <p:spPr>
          <a:xfrm>
            <a:off x="12700" y="6718300"/>
            <a:ext cx="5143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944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Data-flow model of a compiler</a:t>
            </a:r>
          </a:p>
        </p:txBody>
      </p:sp>
      <p:sp>
        <p:nvSpPr>
          <p:cNvPr id="624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21E90C5B-9945-44B9-AA7A-450FF03F9645}" type="slidenum">
              <a:rPr lang="ar-SA" smtClean="0"/>
              <a:pPr/>
              <a:t>13</a:t>
            </a:fld>
            <a:endParaRPr lang="en-US" smtClean="0"/>
          </a:p>
        </p:txBody>
      </p:sp>
      <p:sp>
        <p:nvSpPr>
          <p:cNvPr id="6" name="Rounded Rectangle 5"/>
          <p:cNvSpPr/>
          <p:nvPr/>
        </p:nvSpPr>
        <p:spPr>
          <a:xfrm>
            <a:off x="1219200" y="44196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Lexical </a:t>
            </a:r>
            <a:r>
              <a:rPr lang="en-US" sz="1400" dirty="0" err="1" smtClean="0">
                <a:solidFill>
                  <a:schemeClr val="tx1"/>
                </a:solidFill>
              </a:rPr>
              <a:t>Analyser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3044190" y="44196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Semantic analysis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4991100" y="44196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Semantic analysis</a:t>
            </a:r>
            <a:endParaRPr lang="en-US" sz="1400" dirty="0">
              <a:solidFill>
                <a:schemeClr val="tx1"/>
              </a:solidFill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3971290" y="1881850"/>
            <a:ext cx="1647667" cy="1166150"/>
            <a:chOff x="2828290" y="1295400"/>
            <a:chExt cx="1647667" cy="1166150"/>
          </a:xfrm>
        </p:grpSpPr>
        <p:sp>
          <p:nvSpPr>
            <p:cNvPr id="13" name="Rectangle 12"/>
            <p:cNvSpPr>
              <a:spLocks/>
            </p:cNvSpPr>
            <p:nvPr/>
          </p:nvSpPr>
          <p:spPr>
            <a:xfrm>
              <a:off x="2830037" y="1295400"/>
              <a:ext cx="1645920" cy="640080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dirty="0" smtClean="0">
                  <a:solidFill>
                    <a:schemeClr val="tx1"/>
                  </a:solidFill>
                </a:rPr>
                <a:t>Symbol table</a:t>
              </a:r>
              <a:endParaRPr lang="en-US" sz="2000" dirty="0">
                <a:solidFill>
                  <a:schemeClr val="tx1"/>
                </a:solidFill>
              </a:endParaRPr>
            </a:p>
          </p:txBody>
        </p:sp>
        <p:sp>
          <p:nvSpPr>
            <p:cNvPr id="14" name="Rectangle 13"/>
            <p:cNvSpPr>
              <a:spLocks/>
            </p:cNvSpPr>
            <p:nvPr/>
          </p:nvSpPr>
          <p:spPr>
            <a:xfrm>
              <a:off x="2828290" y="1904999"/>
              <a:ext cx="1645920" cy="556551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dirty="0" smtClean="0">
                  <a:solidFill>
                    <a:schemeClr val="tx1"/>
                  </a:solidFill>
                </a:rPr>
                <a:t>Syntax tree</a:t>
              </a:r>
              <a:endParaRPr lang="en-US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15" name="Rounded Rectangle 14"/>
          <p:cNvSpPr/>
          <p:nvPr/>
        </p:nvSpPr>
        <p:spPr>
          <a:xfrm>
            <a:off x="6896100" y="44196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Code generation</a:t>
            </a:r>
            <a:endParaRPr lang="en-US" sz="1400" dirty="0">
              <a:solidFill>
                <a:schemeClr val="tx1"/>
              </a:solidFill>
            </a:endParaRPr>
          </a:p>
        </p:txBody>
      </p:sp>
      <p:cxnSp>
        <p:nvCxnSpPr>
          <p:cNvPr id="16" name="Straight Arrow Connector 15"/>
          <p:cNvCxnSpPr>
            <a:stCxn id="6" idx="3"/>
            <a:endCxn id="7" idx="1"/>
          </p:cNvCxnSpPr>
          <p:nvPr/>
        </p:nvCxnSpPr>
        <p:spPr>
          <a:xfrm>
            <a:off x="2667000" y="4724400"/>
            <a:ext cx="377190" cy="0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7" idx="3"/>
            <a:endCxn id="8" idx="1"/>
          </p:cNvCxnSpPr>
          <p:nvPr/>
        </p:nvCxnSpPr>
        <p:spPr>
          <a:xfrm>
            <a:off x="4491990" y="4724400"/>
            <a:ext cx="499110" cy="0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8" idx="3"/>
            <a:endCxn id="15" idx="1"/>
          </p:cNvCxnSpPr>
          <p:nvPr/>
        </p:nvCxnSpPr>
        <p:spPr>
          <a:xfrm>
            <a:off x="6438900" y="4724400"/>
            <a:ext cx="457200" cy="0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>
            <a:stCxn id="6" idx="0"/>
            <a:endCxn id="13" idx="1"/>
          </p:cNvCxnSpPr>
          <p:nvPr/>
        </p:nvCxnSpPr>
        <p:spPr>
          <a:xfrm rot="5400000" flipH="1" flipV="1">
            <a:off x="1849213" y="2295777"/>
            <a:ext cx="2217710" cy="2029937"/>
          </a:xfrm>
          <a:prstGeom prst="bentConnector2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8" name="Straight Arrow Connector 94"/>
          <p:cNvCxnSpPr>
            <a:stCxn id="13" idx="3"/>
            <a:endCxn id="15" idx="0"/>
          </p:cNvCxnSpPr>
          <p:nvPr/>
        </p:nvCxnSpPr>
        <p:spPr>
          <a:xfrm>
            <a:off x="5618957" y="2201890"/>
            <a:ext cx="2001043" cy="2217710"/>
          </a:xfrm>
          <a:prstGeom prst="bentConnector2">
            <a:avLst/>
          </a:prstGeom>
          <a:ln>
            <a:headEnd type="arrow" w="lg" len="lg"/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1" name="Straight Arrow Connector 94"/>
          <p:cNvCxnSpPr>
            <a:stCxn id="14" idx="2"/>
            <a:endCxn id="7" idx="0"/>
          </p:cNvCxnSpPr>
          <p:nvPr/>
        </p:nvCxnSpPr>
        <p:spPr>
          <a:xfrm flipH="1">
            <a:off x="3768090" y="3048000"/>
            <a:ext cx="1026160" cy="1371600"/>
          </a:xfrm>
          <a:prstGeom prst="straightConnector1">
            <a:avLst/>
          </a:prstGeom>
          <a:ln>
            <a:headEnd type="arrow" w="lg" len="lg"/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4" name="Straight Arrow Connector 94"/>
          <p:cNvCxnSpPr>
            <a:stCxn id="14" idx="2"/>
            <a:endCxn id="8" idx="0"/>
          </p:cNvCxnSpPr>
          <p:nvPr/>
        </p:nvCxnSpPr>
        <p:spPr>
          <a:xfrm>
            <a:off x="4794250" y="3048000"/>
            <a:ext cx="920750" cy="1371600"/>
          </a:xfrm>
          <a:prstGeom prst="straightConnector1">
            <a:avLst/>
          </a:prstGeom>
          <a:ln>
            <a:headEnd type="arrow" w="lg" len="lg"/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section5"/>
          <p:cNvSpPr/>
          <p:nvPr/>
        </p:nvSpPr>
        <p:spPr>
          <a:xfrm>
            <a:off x="4800600" y="0"/>
            <a:ext cx="236111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Language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9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B"/>
          <p:cNvSpPr/>
          <p:nvPr/>
        </p:nvSpPr>
        <p:spPr>
          <a:xfrm>
            <a:off x="12700" y="6718300"/>
            <a:ext cx="5575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925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Example: Abstract Syntax Tree (AST)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1 + 2 * 3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43200" y="1752600"/>
            <a:ext cx="3433762" cy="29875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" name="section5"/>
          <p:cNvSpPr/>
          <p:nvPr/>
        </p:nvSpPr>
        <p:spPr>
          <a:xfrm>
            <a:off x="4800600" y="0"/>
            <a:ext cx="236111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Language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6858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18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GB" sz="2400" dirty="0" smtClean="0"/>
              <a:t>Generic models of application architectures help us understand and compare applications.</a:t>
            </a:r>
          </a:p>
          <a:p>
            <a:pPr>
              <a:lnSpc>
                <a:spcPct val="90000"/>
              </a:lnSpc>
            </a:pPr>
            <a:r>
              <a:rPr lang="en-GB" sz="2400" dirty="0" smtClean="0"/>
              <a:t>Important classes of application are data processing systems, transaction processing systems, event processing systems and language processing system.</a:t>
            </a:r>
          </a:p>
          <a:p>
            <a:pPr>
              <a:lnSpc>
                <a:spcPct val="90000"/>
              </a:lnSpc>
            </a:pPr>
            <a:endParaRPr lang="en-US" sz="2100" dirty="0" smtClean="0"/>
          </a:p>
          <a:p>
            <a:pPr>
              <a:lnSpc>
                <a:spcPct val="90000"/>
              </a:lnSpc>
            </a:pPr>
            <a:r>
              <a:rPr lang="en-US" sz="2100" dirty="0" smtClean="0"/>
              <a:t>Transaction </a:t>
            </a:r>
            <a:r>
              <a:rPr lang="en-US" sz="2100" dirty="0"/>
              <a:t>processing systems allow information in a database to be remotely accessed and modified by multiple users.</a:t>
            </a:r>
          </a:p>
          <a:p>
            <a:pPr lvl="1"/>
            <a:r>
              <a:rPr lang="en-GB" sz="2100" dirty="0" smtClean="0"/>
              <a:t>E.g., Information Systems, Resource </a:t>
            </a:r>
            <a:r>
              <a:rPr lang="en-GB" sz="2100" dirty="0"/>
              <a:t>Allocation </a:t>
            </a:r>
            <a:r>
              <a:rPr lang="en-GB" sz="2100" dirty="0" smtClean="0"/>
              <a:t>Systems, and E-commerce Systems</a:t>
            </a:r>
          </a:p>
          <a:p>
            <a:r>
              <a:rPr lang="en-GB" sz="2400" dirty="0" smtClean="0"/>
              <a:t>Language processing systems </a:t>
            </a:r>
          </a:p>
          <a:p>
            <a:pPr lvl="1"/>
            <a:r>
              <a:rPr lang="en-US" sz="2100" dirty="0"/>
              <a:t>Accept a natural or artificial language </a:t>
            </a:r>
            <a:r>
              <a:rPr lang="en-US" sz="2100" dirty="0" smtClean="0"/>
              <a:t>as </a:t>
            </a:r>
            <a:r>
              <a:rPr lang="en-US" sz="2100" dirty="0"/>
              <a:t>input and generate some other </a:t>
            </a:r>
            <a:r>
              <a:rPr lang="en-US" sz="2100" dirty="0" smtClean="0"/>
              <a:t>representation </a:t>
            </a:r>
            <a:r>
              <a:rPr lang="en-US" sz="2100" dirty="0"/>
              <a:t>of that language. </a:t>
            </a:r>
          </a:p>
          <a:p>
            <a:pPr lvl="1"/>
            <a:endParaRPr lang="en-GB" sz="2100" dirty="0"/>
          </a:p>
          <a:p>
            <a:pPr>
              <a:lnSpc>
                <a:spcPct val="90000"/>
              </a:lnSpc>
            </a:pPr>
            <a:endParaRPr lang="en-GB" sz="2400" dirty="0" smtClean="0"/>
          </a:p>
          <a:p>
            <a:pPr>
              <a:lnSpc>
                <a:spcPct val="90000"/>
              </a:lnSpc>
            </a:pPr>
            <a:endParaRPr lang="en-GB" sz="24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1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" name="section5"/>
          <p:cNvSpPr/>
          <p:nvPr/>
        </p:nvSpPr>
        <p:spPr>
          <a:xfrm>
            <a:off x="48006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7289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17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Excluded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6.4.2 Information systems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1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" name="section5"/>
          <p:cNvSpPr/>
          <p:nvPr/>
        </p:nvSpPr>
        <p:spPr>
          <a:xfrm>
            <a:off x="48006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18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Generic application architectures</a:t>
            </a:r>
          </a:p>
        </p:txBody>
      </p:sp>
      <p:sp>
        <p:nvSpPr>
          <p:cNvPr id="36761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Application systems are designed to meet an </a:t>
            </a:r>
            <a:r>
              <a:rPr lang="en-US" dirty="0" smtClean="0"/>
              <a:t>organizational </a:t>
            </a:r>
            <a:r>
              <a:rPr lang="en-US" dirty="0"/>
              <a:t>need.</a:t>
            </a:r>
          </a:p>
          <a:p>
            <a:endParaRPr lang="en-US" dirty="0" smtClean="0"/>
          </a:p>
          <a:p>
            <a:r>
              <a:rPr lang="en-US" dirty="0" smtClean="0"/>
              <a:t>As </a:t>
            </a:r>
            <a:r>
              <a:rPr lang="en-US" dirty="0"/>
              <a:t>businesses have much in </a:t>
            </a:r>
            <a:r>
              <a:rPr lang="en-US" dirty="0" smtClean="0"/>
              <a:t>common, their </a:t>
            </a:r>
            <a:r>
              <a:rPr lang="en-US" dirty="0"/>
              <a:t>application systems also tend to have a common architecture that reflects the application requirements</a:t>
            </a:r>
            <a:r>
              <a:rPr lang="en-US" dirty="0" smtClean="0"/>
              <a:t>.</a:t>
            </a:r>
          </a:p>
          <a:p>
            <a:endParaRPr lang="en-US" dirty="0" smtClean="0"/>
          </a:p>
          <a:p>
            <a:r>
              <a:rPr lang="en-US" dirty="0" smtClean="0"/>
              <a:t>A </a:t>
            </a:r>
            <a:r>
              <a:rPr lang="en-US" dirty="0"/>
              <a:t>generic architecture is configured and adapted to create a system that meets specific requirements</a:t>
            </a:r>
            <a:r>
              <a:rPr lang="en-US" dirty="0" smtClean="0"/>
              <a:t>.</a:t>
            </a:r>
          </a:p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4DA712-1E72-4D87-A1BB-46D581E34E0A}" type="slidenum">
              <a:rPr lang="ar-SA"/>
              <a:pPr/>
              <a:t>2</a:t>
            </a:fld>
            <a:endParaRPr lang="en-US"/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8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5"/>
          <p:cNvSpPr/>
          <p:nvPr/>
        </p:nvSpPr>
        <p:spPr>
          <a:xfrm>
            <a:off x="48006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838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6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761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of application architectures</a:t>
            </a:r>
          </a:p>
        </p:txBody>
      </p:sp>
      <p:sp>
        <p:nvSpPr>
          <p:cNvPr id="1382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 lIns="91797" tIns="45898" rIns="91797" bIns="45898"/>
          <a:lstStyle/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1.  As </a:t>
            </a:r>
            <a:r>
              <a:rPr lang="en-US" dirty="0"/>
              <a:t>a starting point for architectural design.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2.  As </a:t>
            </a:r>
            <a:r>
              <a:rPr lang="en-US" dirty="0"/>
              <a:t>a design checklist.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3.  As </a:t>
            </a:r>
            <a:r>
              <a:rPr lang="en-US" dirty="0"/>
              <a:t>a way of </a:t>
            </a:r>
            <a:r>
              <a:rPr lang="en-US" dirty="0" smtClean="0"/>
              <a:t>organizing </a:t>
            </a:r>
            <a:r>
              <a:rPr lang="en-US" dirty="0"/>
              <a:t>the work of the development team.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4.  As </a:t>
            </a:r>
            <a:r>
              <a:rPr lang="en-US" dirty="0"/>
              <a:t>a means of assessing components for reuse.</a:t>
            </a:r>
          </a:p>
          <a:p>
            <a:pPr>
              <a:lnSpc>
                <a:spcPct val="90000"/>
              </a:lnSpc>
            </a:pPr>
            <a:endParaRPr lang="en-US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dirty="0" smtClean="0"/>
              <a:t>5.  As </a:t>
            </a:r>
            <a:r>
              <a:rPr lang="en-US" dirty="0"/>
              <a:t>a vocabulary for talking about application types.</a:t>
            </a:r>
          </a:p>
          <a:p>
            <a:pPr>
              <a:lnSpc>
                <a:spcPct val="90000"/>
              </a:lnSpc>
              <a:buFont typeface="Zapf Dingbats" charset="2"/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33B370-F672-B743-B3AF-248A63C17270}" type="slidenum">
              <a:rPr lang="en-US" smtClean="0"/>
              <a:pPr/>
              <a:t>3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6596653" y="5638800"/>
            <a:ext cx="2318747" cy="933356"/>
            <a:chOff x="5203651" y="328004"/>
            <a:chExt cx="5562030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801" y="638501"/>
              <a:ext cx="4633880" cy="1371601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dirty="0" smtClean="0"/>
                <a:t>Page 165</a:t>
              </a:r>
              <a:endParaRPr lang="en-US" sz="16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1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0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" name="section4"/>
          <p:cNvSpPr/>
          <p:nvPr/>
        </p:nvSpPr>
        <p:spPr>
          <a:xfrm>
            <a:off x="25908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2" name="section5"/>
          <p:cNvSpPr/>
          <p:nvPr/>
        </p:nvSpPr>
        <p:spPr>
          <a:xfrm>
            <a:off x="48006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1270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786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 types</a:t>
            </a:r>
          </a:p>
        </p:txBody>
      </p:sp>
      <p:sp>
        <p:nvSpPr>
          <p:cNvPr id="3686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900" dirty="0" smtClean="0"/>
              <a:t>1. Data </a:t>
            </a:r>
            <a:r>
              <a:rPr lang="en-US" sz="2900" dirty="0"/>
              <a:t>processing applications</a:t>
            </a:r>
          </a:p>
          <a:p>
            <a:pPr lvl="1">
              <a:lnSpc>
                <a:spcPct val="90000"/>
              </a:lnSpc>
            </a:pPr>
            <a:r>
              <a:rPr lang="en-US" sz="2600" dirty="0"/>
              <a:t>Data driven applications that process data in batches without explicit user intervention during the processing.</a:t>
            </a:r>
          </a:p>
          <a:p>
            <a:pPr>
              <a:lnSpc>
                <a:spcPct val="90000"/>
              </a:lnSpc>
            </a:pPr>
            <a:endParaRPr lang="en-US" sz="2900" dirty="0" smtClean="0"/>
          </a:p>
          <a:p>
            <a:pPr marL="0" indent="0">
              <a:lnSpc>
                <a:spcPct val="90000"/>
              </a:lnSpc>
              <a:buNone/>
            </a:pPr>
            <a:r>
              <a:rPr lang="en-US" sz="2900" dirty="0" smtClean="0"/>
              <a:t>2.  Transaction </a:t>
            </a:r>
            <a:r>
              <a:rPr lang="en-US" sz="2900" dirty="0"/>
              <a:t>processing applications</a:t>
            </a:r>
          </a:p>
          <a:p>
            <a:pPr lvl="1">
              <a:lnSpc>
                <a:spcPct val="90000"/>
              </a:lnSpc>
            </a:pPr>
            <a:r>
              <a:rPr lang="en-US" sz="2600" dirty="0" smtClean="0"/>
              <a:t>Data-centered </a:t>
            </a:r>
            <a:r>
              <a:rPr lang="en-US" sz="2600" dirty="0"/>
              <a:t>applications that process user requests and update information in a system database.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D4786-CAD8-4A24-9BD7-F046FAFF166A}" type="slidenum">
              <a:rPr lang="ar-SA"/>
              <a:pPr/>
              <a:t>4</a:t>
            </a:fld>
            <a:endParaRPr lang="en-US"/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150217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Application Types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" name="section4"/>
          <p:cNvSpPr/>
          <p:nvPr/>
        </p:nvSpPr>
        <p:spPr>
          <a:xfrm>
            <a:off x="27686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5"/>
          <p:cNvSpPr/>
          <p:nvPr/>
        </p:nvSpPr>
        <p:spPr>
          <a:xfrm>
            <a:off x="49784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1701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8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68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68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68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4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types</a:t>
            </a:r>
          </a:p>
        </p:txBody>
      </p:sp>
      <p:sp>
        <p:nvSpPr>
          <p:cNvPr id="36966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900" dirty="0" smtClean="0"/>
              <a:t>3. Event </a:t>
            </a:r>
            <a:r>
              <a:rPr lang="en-US" sz="2900" dirty="0"/>
              <a:t>processing systems</a:t>
            </a:r>
          </a:p>
          <a:p>
            <a:pPr lvl="1"/>
            <a:r>
              <a:rPr lang="en-US" sz="2600" dirty="0"/>
              <a:t>Applications where system actions depend on interpreting events from the system’s environment.</a:t>
            </a:r>
          </a:p>
          <a:p>
            <a:endParaRPr lang="en-US" sz="2900" dirty="0" smtClean="0"/>
          </a:p>
          <a:p>
            <a:pPr marL="0" indent="0">
              <a:buNone/>
            </a:pPr>
            <a:r>
              <a:rPr lang="en-US" sz="2900" dirty="0" smtClean="0"/>
              <a:t>4. Language </a:t>
            </a:r>
            <a:r>
              <a:rPr lang="en-US" sz="2900" dirty="0"/>
              <a:t>processing systems</a:t>
            </a:r>
          </a:p>
          <a:p>
            <a:pPr lvl="1"/>
            <a:r>
              <a:rPr lang="en-US" sz="2600" dirty="0"/>
              <a:t>Applications where the users’ intentions are specified in a formal language that is processed and interpreted by the system.</a:t>
            </a:r>
          </a:p>
          <a:p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3466C6-CDCB-4375-AB2B-CE384AC64FB2}" type="slidenum">
              <a:rPr lang="ar-SA"/>
              <a:pPr/>
              <a:t>5</a:t>
            </a:fld>
            <a:endParaRPr lang="en-US"/>
          </a:p>
        </p:txBody>
      </p:sp>
      <p:sp>
        <p:nvSpPr>
          <p:cNvPr id="1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section3"/>
          <p:cNvSpPr/>
          <p:nvPr/>
        </p:nvSpPr>
        <p:spPr>
          <a:xfrm>
            <a:off x="1270000" y="0"/>
            <a:ext cx="150217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Application Types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8" name="section4"/>
          <p:cNvSpPr/>
          <p:nvPr/>
        </p:nvSpPr>
        <p:spPr>
          <a:xfrm>
            <a:off x="27686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9" name="section5"/>
          <p:cNvSpPr/>
          <p:nvPr/>
        </p:nvSpPr>
        <p:spPr>
          <a:xfrm>
            <a:off x="49784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PB"/>
          <p:cNvSpPr/>
          <p:nvPr/>
        </p:nvSpPr>
        <p:spPr>
          <a:xfrm>
            <a:off x="12700" y="6718300"/>
            <a:ext cx="2120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9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69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69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69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966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457200" y="2415250"/>
            <a:ext cx="8077200" cy="3616455"/>
            <a:chOff x="457200" y="2415250"/>
            <a:chExt cx="8077200" cy="3616455"/>
          </a:xfrm>
        </p:grpSpPr>
        <p:grpSp>
          <p:nvGrpSpPr>
            <p:cNvPr id="7" name="Group 6"/>
            <p:cNvGrpSpPr/>
            <p:nvPr/>
          </p:nvGrpSpPr>
          <p:grpSpPr>
            <a:xfrm>
              <a:off x="457200" y="4812175"/>
              <a:ext cx="4648200" cy="1219530"/>
              <a:chOff x="457200" y="4812175"/>
              <a:chExt cx="4648200" cy="1219530"/>
            </a:xfrm>
          </p:grpSpPr>
          <p:sp>
            <p:nvSpPr>
              <p:cNvPr id="6" name="Rectangle 5"/>
              <p:cNvSpPr/>
              <p:nvPr/>
            </p:nvSpPr>
            <p:spPr>
              <a:xfrm>
                <a:off x="457200" y="4812175"/>
                <a:ext cx="4572000" cy="12192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5029200" y="4812505"/>
                <a:ext cx="76200" cy="12192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457200" y="2415250"/>
              <a:ext cx="4648200" cy="1219200"/>
              <a:chOff x="457200" y="2415250"/>
              <a:chExt cx="4648200" cy="1219200"/>
            </a:xfrm>
          </p:grpSpPr>
          <p:sp>
            <p:nvSpPr>
              <p:cNvPr id="2" name="Rectangle 1"/>
              <p:cNvSpPr/>
              <p:nvPr/>
            </p:nvSpPr>
            <p:spPr>
              <a:xfrm>
                <a:off x="457200" y="2415250"/>
                <a:ext cx="4572000" cy="1219200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" name="Rectangle 3"/>
              <p:cNvSpPr/>
              <p:nvPr/>
            </p:nvSpPr>
            <p:spPr>
              <a:xfrm>
                <a:off x="5029200" y="2415250"/>
                <a:ext cx="76200" cy="1219200"/>
              </a:xfrm>
              <a:prstGeom prst="rect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7010400" y="3733800"/>
              <a:ext cx="15240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800" dirty="0" smtClean="0"/>
                <a:t>We will focus in these two</a:t>
              </a:r>
              <a:endParaRPr lang="en-US" sz="1800" dirty="0"/>
            </a:p>
          </p:txBody>
        </p:sp>
        <p:cxnSp>
          <p:nvCxnSpPr>
            <p:cNvPr id="12" name="Straight Connector 11"/>
            <p:cNvCxnSpPr>
              <a:stCxn id="4" idx="3"/>
              <a:endCxn id="10" idx="1"/>
            </p:cNvCxnSpPr>
            <p:nvPr/>
          </p:nvCxnSpPr>
          <p:spPr>
            <a:xfrm>
              <a:off x="5105400" y="3024850"/>
              <a:ext cx="1905000" cy="1032116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>
              <a:stCxn id="9" idx="3"/>
              <a:endCxn id="10" idx="1"/>
            </p:cNvCxnSpPr>
            <p:nvPr/>
          </p:nvCxnSpPr>
          <p:spPr>
            <a:xfrm flipV="1">
              <a:off x="5105400" y="4056966"/>
              <a:ext cx="1905000" cy="1365139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0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Application type examples</a:t>
            </a:r>
          </a:p>
        </p:txBody>
      </p:sp>
      <p:sp>
        <p:nvSpPr>
          <p:cNvPr id="3706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4343400" cy="4937760"/>
          </a:xfrm>
        </p:spPr>
        <p:txBody>
          <a:bodyPr/>
          <a:lstStyle/>
          <a:p>
            <a:pPr marL="0" indent="0">
              <a:lnSpc>
                <a:spcPct val="90000"/>
              </a:lnSpc>
              <a:buNone/>
            </a:pPr>
            <a:r>
              <a:rPr lang="en-US" sz="2400" dirty="0" smtClean="0"/>
              <a:t>1. Data </a:t>
            </a:r>
            <a:r>
              <a:rPr lang="en-US" sz="2400" dirty="0"/>
              <a:t>processing systems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Billing systems;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Payroll systems.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 smtClean="0"/>
              <a:t>2. Transaction </a:t>
            </a:r>
            <a:r>
              <a:rPr lang="en-US" sz="2400" dirty="0"/>
              <a:t>processing systems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E-commerce systems;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Reservation systems.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 smtClean="0"/>
              <a:t>3. Event </a:t>
            </a:r>
            <a:r>
              <a:rPr lang="en-US" sz="2400" dirty="0"/>
              <a:t>processing systems	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Word processors;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Real-time systems.</a:t>
            </a:r>
          </a:p>
          <a:p>
            <a:pPr marL="0" indent="0">
              <a:lnSpc>
                <a:spcPct val="90000"/>
              </a:lnSpc>
              <a:buNone/>
            </a:pPr>
            <a:r>
              <a:rPr lang="en-US" sz="2400" dirty="0" smtClean="0"/>
              <a:t>4. Language </a:t>
            </a:r>
            <a:r>
              <a:rPr lang="en-US" sz="2400" dirty="0"/>
              <a:t>processing systems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Compilers;</a:t>
            </a:r>
          </a:p>
          <a:p>
            <a:pPr lvl="1">
              <a:lnSpc>
                <a:spcPct val="90000"/>
              </a:lnSpc>
            </a:pPr>
            <a:r>
              <a:rPr lang="en-US" sz="2400" dirty="0"/>
              <a:t>Command interpreters.</a:t>
            </a:r>
            <a:endParaRPr lang="en-US" sz="2600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4993DF-2FF5-4233-AC62-8DD604CD63D3}" type="slidenum">
              <a:rPr lang="ar-SA"/>
              <a:pPr/>
              <a:t>6</a:t>
            </a:fld>
            <a:endParaRPr lang="en-US"/>
          </a:p>
        </p:txBody>
      </p:sp>
      <p:sp>
        <p:nvSpPr>
          <p:cNvPr id="25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7" name="section3"/>
          <p:cNvSpPr/>
          <p:nvPr/>
        </p:nvSpPr>
        <p:spPr>
          <a:xfrm>
            <a:off x="1270000" y="0"/>
            <a:ext cx="1502177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Application Types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8" name="section4"/>
          <p:cNvSpPr/>
          <p:nvPr/>
        </p:nvSpPr>
        <p:spPr>
          <a:xfrm>
            <a:off x="2768600" y="0"/>
            <a:ext cx="2206717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Transaction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5"/>
          <p:cNvSpPr/>
          <p:nvPr/>
        </p:nvSpPr>
        <p:spPr>
          <a:xfrm>
            <a:off x="49784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PB"/>
          <p:cNvSpPr/>
          <p:nvPr/>
        </p:nvSpPr>
        <p:spPr>
          <a:xfrm>
            <a:off x="12700" y="6718300"/>
            <a:ext cx="2552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0688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83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Transaction </a:t>
            </a:r>
            <a:r>
              <a:rPr lang="en-US" dirty="0" smtClean="0"/>
              <a:t>processing systems</a:t>
            </a:r>
            <a:endParaRPr lang="en-US" dirty="0"/>
          </a:p>
        </p:txBody>
      </p:sp>
      <p:sp>
        <p:nvSpPr>
          <p:cNvPr id="37683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sz="2800" dirty="0" smtClean="0"/>
              <a:t>Process </a:t>
            </a:r>
            <a:r>
              <a:rPr lang="en-US" sz="2800" dirty="0"/>
              <a:t>user requests for </a:t>
            </a:r>
            <a:r>
              <a:rPr lang="en-US" sz="2800" dirty="0" smtClean="0"/>
              <a:t>information</a:t>
            </a:r>
            <a:br>
              <a:rPr lang="en-US" sz="2800" dirty="0" smtClean="0"/>
            </a:br>
            <a:r>
              <a:rPr lang="en-US" sz="2800" dirty="0" smtClean="0"/>
              <a:t>from </a:t>
            </a:r>
            <a:r>
              <a:rPr lang="en-US" sz="2800" dirty="0"/>
              <a:t>a database or requests to update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the </a:t>
            </a:r>
            <a:r>
              <a:rPr lang="en-US" sz="2800" dirty="0"/>
              <a:t>database.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From </a:t>
            </a:r>
            <a:r>
              <a:rPr lang="en-US" sz="2800" dirty="0"/>
              <a:t>a user perspective a transaction is: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Any coherent sequence of operations that satisfies a goal;</a:t>
            </a:r>
          </a:p>
          <a:p>
            <a:pPr lvl="1">
              <a:lnSpc>
                <a:spcPct val="90000"/>
              </a:lnSpc>
            </a:pPr>
            <a:r>
              <a:rPr lang="en-US" dirty="0"/>
              <a:t>For example - find the times of flights from London to Paris.</a:t>
            </a:r>
          </a:p>
          <a:p>
            <a:pPr>
              <a:lnSpc>
                <a:spcPct val="90000"/>
              </a:lnSpc>
            </a:pPr>
            <a:endParaRPr lang="en-US" sz="2800" dirty="0" smtClean="0"/>
          </a:p>
          <a:p>
            <a:pPr>
              <a:lnSpc>
                <a:spcPct val="90000"/>
              </a:lnSpc>
            </a:pPr>
            <a:r>
              <a:rPr lang="en-US" sz="2800" dirty="0" smtClean="0"/>
              <a:t>Users </a:t>
            </a:r>
            <a:r>
              <a:rPr lang="en-US" sz="2800" dirty="0"/>
              <a:t>make asynchronous requests for service which are then processed by a transaction manager.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506819-FA3B-4A76-A491-454C713E6561}" type="slidenum">
              <a:rPr lang="ar-SA"/>
              <a:pPr/>
              <a:t>7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6451003" y="1123082"/>
            <a:ext cx="2540597" cy="1391518"/>
            <a:chOff x="5203651" y="328004"/>
            <a:chExt cx="4087653" cy="2238858"/>
          </a:xfrm>
        </p:grpSpPr>
        <p:sp>
          <p:nvSpPr>
            <p:cNvPr id="11" name="Horizontal Scroll 10"/>
            <p:cNvSpPr/>
            <p:nvPr/>
          </p:nvSpPr>
          <p:spPr>
            <a:xfrm>
              <a:off x="6131800" y="638502"/>
              <a:ext cx="3159504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4000" dirty="0" smtClean="0"/>
                <a:t>6.4.1</a:t>
              </a:r>
              <a:endParaRPr lang="en-US" sz="2800" dirty="0"/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1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1" name="section4"/>
          <p:cNvSpPr/>
          <p:nvPr/>
        </p:nvSpPr>
        <p:spPr>
          <a:xfrm>
            <a:off x="2590800" y="0"/>
            <a:ext cx="251702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Transaction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2" name="section5"/>
          <p:cNvSpPr/>
          <p:nvPr/>
        </p:nvSpPr>
        <p:spPr>
          <a:xfrm>
            <a:off x="51054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PB"/>
          <p:cNvSpPr/>
          <p:nvPr/>
        </p:nvSpPr>
        <p:spPr>
          <a:xfrm>
            <a:off x="12700" y="6718300"/>
            <a:ext cx="2984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9792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68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768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68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768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8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768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68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Transaction processing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F0976F-8B51-483A-BF00-24E089ED67F5}" type="slidenum">
              <a:rPr lang="ar-SA"/>
              <a:pPr/>
              <a:t>8</a:t>
            </a:fld>
            <a:endParaRPr lang="en-US"/>
          </a:p>
        </p:txBody>
      </p:sp>
      <p:pic>
        <p:nvPicPr>
          <p:cNvPr id="3778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98892" y="6248400"/>
            <a:ext cx="919708" cy="83255"/>
          </a:xfrm>
          <a:prstGeom prst="rect">
            <a:avLst/>
          </a:prstGeom>
          <a:noFill/>
        </p:spPr>
      </p:pic>
      <p:sp>
        <p:nvSpPr>
          <p:cNvPr id="6" name="Rectangle 5"/>
          <p:cNvSpPr>
            <a:spLocks/>
          </p:cNvSpPr>
          <p:nvPr/>
        </p:nvSpPr>
        <p:spPr>
          <a:xfrm>
            <a:off x="457200" y="3052233"/>
            <a:ext cx="164592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I/O processing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>
            <a:spLocks/>
          </p:cNvSpPr>
          <p:nvPr/>
        </p:nvSpPr>
        <p:spPr>
          <a:xfrm>
            <a:off x="2621280" y="3048000"/>
            <a:ext cx="164592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Application logic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/>
          <p:cNvCxnSpPr>
            <a:stCxn id="6" idx="3"/>
            <a:endCxn id="7" idx="1"/>
          </p:cNvCxnSpPr>
          <p:nvPr/>
        </p:nvCxnSpPr>
        <p:spPr>
          <a:xfrm flipV="1">
            <a:off x="2103120" y="3368040"/>
            <a:ext cx="518160" cy="4233"/>
          </a:xfrm>
          <a:prstGeom prst="straightConnector1">
            <a:avLst/>
          </a:prstGeom>
          <a:ln>
            <a:headEnd type="arrow" w="lg" len="lg"/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/>
          <p:cNvSpPr>
            <a:spLocks/>
          </p:cNvSpPr>
          <p:nvPr/>
        </p:nvSpPr>
        <p:spPr>
          <a:xfrm>
            <a:off x="4754880" y="3056467"/>
            <a:ext cx="164592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Transaction manager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>
            <a:spLocks/>
          </p:cNvSpPr>
          <p:nvPr/>
        </p:nvSpPr>
        <p:spPr>
          <a:xfrm>
            <a:off x="6888480" y="3048000"/>
            <a:ext cx="164592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Database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11" name="Straight Arrow Connector 10"/>
          <p:cNvCxnSpPr>
            <a:stCxn id="9" idx="3"/>
            <a:endCxn id="10" idx="1"/>
          </p:cNvCxnSpPr>
          <p:nvPr/>
        </p:nvCxnSpPr>
        <p:spPr>
          <a:xfrm flipV="1">
            <a:off x="6400800" y="3368040"/>
            <a:ext cx="487680" cy="8467"/>
          </a:xfrm>
          <a:prstGeom prst="straightConnector1">
            <a:avLst/>
          </a:prstGeom>
          <a:ln>
            <a:headEnd type="arrow" w="lg" len="lg"/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>
            <a:stCxn id="7" idx="3"/>
            <a:endCxn id="9" idx="1"/>
          </p:cNvCxnSpPr>
          <p:nvPr/>
        </p:nvCxnSpPr>
        <p:spPr>
          <a:xfrm>
            <a:off x="4267200" y="3368040"/>
            <a:ext cx="487680" cy="8467"/>
          </a:xfrm>
          <a:prstGeom prst="straightConnector1">
            <a:avLst/>
          </a:prstGeom>
          <a:ln>
            <a:headEnd type="arrow" w="lg" len="lg"/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2362200" y="41910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Figure 6.14</a:t>
            </a:r>
            <a:endParaRPr lang="en-US" sz="1800" dirty="0"/>
          </a:p>
        </p:txBody>
      </p:sp>
      <p:sp>
        <p:nvSpPr>
          <p:cNvPr id="23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5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section4"/>
          <p:cNvSpPr/>
          <p:nvPr/>
        </p:nvSpPr>
        <p:spPr>
          <a:xfrm>
            <a:off x="2590800" y="0"/>
            <a:ext cx="251702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Transaction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7" name="section5"/>
          <p:cNvSpPr/>
          <p:nvPr/>
        </p:nvSpPr>
        <p:spPr>
          <a:xfrm>
            <a:off x="51054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B"/>
          <p:cNvSpPr/>
          <p:nvPr/>
        </p:nvSpPr>
        <p:spPr>
          <a:xfrm>
            <a:off x="12700" y="6718300"/>
            <a:ext cx="3416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9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ATM system organisation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92B4FA-6E5B-425C-9606-A65E9842DA97}" type="slidenum">
              <a:rPr lang="ar-SA"/>
              <a:pPr/>
              <a:t>9</a:t>
            </a:fld>
            <a:endParaRPr lang="en-US"/>
          </a:p>
        </p:txBody>
      </p:sp>
      <p:pic>
        <p:nvPicPr>
          <p:cNvPr id="3788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77200" y="5875891"/>
            <a:ext cx="916514" cy="436770"/>
          </a:xfrm>
          <a:prstGeom prst="rect">
            <a:avLst/>
          </a:prstGeom>
          <a:noFill/>
        </p:spPr>
      </p:pic>
      <p:sp>
        <p:nvSpPr>
          <p:cNvPr id="7" name="Rectangle 6"/>
          <p:cNvSpPr>
            <a:spLocks/>
          </p:cNvSpPr>
          <p:nvPr/>
        </p:nvSpPr>
        <p:spPr>
          <a:xfrm>
            <a:off x="609600" y="1904999"/>
            <a:ext cx="1981200" cy="3519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cxnSp>
        <p:nvCxnSpPr>
          <p:cNvPr id="10" name="Straight Arrow Connector 9"/>
          <p:cNvCxnSpPr>
            <a:stCxn id="7" idx="3"/>
            <a:endCxn id="14" idx="1"/>
          </p:cNvCxnSpPr>
          <p:nvPr/>
        </p:nvCxnSpPr>
        <p:spPr>
          <a:xfrm flipV="1">
            <a:off x="2590800" y="3660940"/>
            <a:ext cx="838200" cy="3803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Rectangle 13"/>
          <p:cNvSpPr>
            <a:spLocks/>
          </p:cNvSpPr>
          <p:nvPr/>
        </p:nvSpPr>
        <p:spPr>
          <a:xfrm>
            <a:off x="3429000" y="1901196"/>
            <a:ext cx="1981200" cy="3519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15" name="Rectangle 14"/>
          <p:cNvSpPr>
            <a:spLocks/>
          </p:cNvSpPr>
          <p:nvPr/>
        </p:nvSpPr>
        <p:spPr>
          <a:xfrm>
            <a:off x="6400800" y="1905001"/>
            <a:ext cx="1981200" cy="3519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cxnSp>
        <p:nvCxnSpPr>
          <p:cNvPr id="18" name="Straight Arrow Connector 17"/>
          <p:cNvCxnSpPr>
            <a:stCxn id="14" idx="3"/>
            <a:endCxn id="15" idx="1"/>
          </p:cNvCxnSpPr>
          <p:nvPr/>
        </p:nvCxnSpPr>
        <p:spPr>
          <a:xfrm>
            <a:off x="5410200" y="3660940"/>
            <a:ext cx="990600" cy="3805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Rounded Rectangle 20"/>
          <p:cNvSpPr/>
          <p:nvPr/>
        </p:nvSpPr>
        <p:spPr>
          <a:xfrm>
            <a:off x="914400" y="23622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Get customer account id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4" name="Rounded Rectangle 23"/>
          <p:cNvSpPr/>
          <p:nvPr/>
        </p:nvSpPr>
        <p:spPr>
          <a:xfrm>
            <a:off x="914400" y="33528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Validate card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5" name="Rounded Rectangle 24"/>
          <p:cNvSpPr/>
          <p:nvPr/>
        </p:nvSpPr>
        <p:spPr>
          <a:xfrm>
            <a:off x="914400" y="43434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Select service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629400" y="23622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Print details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6629400" y="33528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Return card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6629400" y="43434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Dispense cash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3657600" y="29718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Query account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3657600" y="3962400"/>
            <a:ext cx="1447800" cy="609600"/>
          </a:xfrm>
          <a:prstGeom prst="roundRect">
            <a:avLst>
              <a:gd name="adj" fmla="val 4814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>
                <a:solidFill>
                  <a:schemeClr val="tx1"/>
                </a:solidFill>
              </a:rPr>
              <a:t>Update account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90600" y="150489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I</a:t>
            </a:r>
            <a:r>
              <a:rPr lang="en-US" sz="2000" dirty="0" smtClean="0"/>
              <a:t>nput</a:t>
            </a:r>
            <a:endParaRPr lang="en-US" sz="2000" dirty="0"/>
          </a:p>
        </p:txBody>
      </p:sp>
      <p:sp>
        <p:nvSpPr>
          <p:cNvPr id="33" name="TextBox 32"/>
          <p:cNvSpPr txBox="1"/>
          <p:nvPr/>
        </p:nvSpPr>
        <p:spPr>
          <a:xfrm>
            <a:off x="3962400" y="150489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Process</a:t>
            </a:r>
            <a:endParaRPr lang="en-US" sz="2000" dirty="0"/>
          </a:p>
        </p:txBody>
      </p:sp>
      <p:sp>
        <p:nvSpPr>
          <p:cNvPr id="37" name="TextBox 36"/>
          <p:cNvSpPr txBox="1"/>
          <p:nvPr/>
        </p:nvSpPr>
        <p:spPr>
          <a:xfrm>
            <a:off x="6858000" y="150489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Output</a:t>
            </a:r>
            <a:endParaRPr lang="en-US" sz="2000" dirty="0"/>
          </a:p>
        </p:txBody>
      </p:sp>
      <p:sp>
        <p:nvSpPr>
          <p:cNvPr id="38" name="TextBox 37"/>
          <p:cNvSpPr txBox="1"/>
          <p:nvPr/>
        </p:nvSpPr>
        <p:spPr>
          <a:xfrm>
            <a:off x="990600" y="541020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ATM</a:t>
            </a:r>
            <a:endParaRPr lang="en-US" sz="2000" dirty="0"/>
          </a:p>
        </p:txBody>
      </p:sp>
      <p:sp>
        <p:nvSpPr>
          <p:cNvPr id="39" name="TextBox 38"/>
          <p:cNvSpPr txBox="1"/>
          <p:nvPr/>
        </p:nvSpPr>
        <p:spPr>
          <a:xfrm>
            <a:off x="6858000" y="5410200"/>
            <a:ext cx="1143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ATM</a:t>
            </a:r>
            <a:endParaRPr lang="en-US" sz="2000" dirty="0"/>
          </a:p>
        </p:txBody>
      </p:sp>
      <p:sp>
        <p:nvSpPr>
          <p:cNvPr id="40" name="TextBox 39"/>
          <p:cNvSpPr txBox="1"/>
          <p:nvPr/>
        </p:nvSpPr>
        <p:spPr>
          <a:xfrm>
            <a:off x="3657600" y="541020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/>
              <a:t>Database</a:t>
            </a:r>
            <a:endParaRPr lang="en-US" sz="2000" dirty="0"/>
          </a:p>
        </p:txBody>
      </p:sp>
      <p:sp>
        <p:nvSpPr>
          <p:cNvPr id="31" name="TextBox 30"/>
          <p:cNvSpPr txBox="1"/>
          <p:nvPr/>
        </p:nvSpPr>
        <p:spPr>
          <a:xfrm>
            <a:off x="2514600" y="5867400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dirty="0" smtClean="0"/>
              <a:t>Figure 6.15</a:t>
            </a:r>
            <a:endParaRPr lang="en-US" sz="1800" dirty="0"/>
          </a:p>
        </p:txBody>
      </p:sp>
      <p:sp>
        <p:nvSpPr>
          <p:cNvPr id="2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" name="section3"/>
          <p:cNvSpPr/>
          <p:nvPr/>
        </p:nvSpPr>
        <p:spPr>
          <a:xfrm>
            <a:off x="1270000" y="0"/>
            <a:ext cx="1324584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Application Types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" name="section4"/>
          <p:cNvSpPr/>
          <p:nvPr/>
        </p:nvSpPr>
        <p:spPr>
          <a:xfrm>
            <a:off x="2590800" y="0"/>
            <a:ext cx="251702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Transaction Processing Systems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5" name="section5"/>
          <p:cNvSpPr/>
          <p:nvPr/>
        </p:nvSpPr>
        <p:spPr>
          <a:xfrm>
            <a:off x="5105400" y="0"/>
            <a:ext cx="205166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Language Processing Systems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6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18</a:t>
            </a:r>
            <a:endParaRPr lang="en-US" sz="1400" b="1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86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3829</TotalTime>
  <Words>699</Words>
  <Application>Microsoft Office PowerPoint</Application>
  <PresentationFormat>On-screen Show (4:3)</PresentationFormat>
  <Paragraphs>228</Paragraphs>
  <Slides>16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SWE205 2011-09-26 (with Tabs)</vt:lpstr>
      <vt:lpstr>Lecture – 19 Application Architectures</vt:lpstr>
      <vt:lpstr>Generic application architectures</vt:lpstr>
      <vt:lpstr>Use of application architectures</vt:lpstr>
      <vt:lpstr>Application types</vt:lpstr>
      <vt:lpstr>Application types</vt:lpstr>
      <vt:lpstr>Application type examples</vt:lpstr>
      <vt:lpstr>Transaction processing systems</vt:lpstr>
      <vt:lpstr>Transaction processing</vt:lpstr>
      <vt:lpstr>ATM system organisation</vt:lpstr>
      <vt:lpstr>Language processing systems</vt:lpstr>
      <vt:lpstr>A language processing system</vt:lpstr>
      <vt:lpstr>Language processing components</vt:lpstr>
      <vt:lpstr>Data-flow model of a compiler</vt:lpstr>
      <vt:lpstr>Example: Abstract Syntax Tree (AST)</vt:lpstr>
      <vt:lpstr>Key Points</vt:lpstr>
      <vt:lpstr>Excluded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smahmood</cp:lastModifiedBy>
  <cp:revision>388</cp:revision>
  <dcterms:created xsi:type="dcterms:W3CDTF">2008-10-05T15:17:56Z</dcterms:created>
  <dcterms:modified xsi:type="dcterms:W3CDTF">2012-11-28T06:42:30Z</dcterms:modified>
</cp:coreProperties>
</file>